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6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29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6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00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4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90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6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5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5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6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8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-de/microsoft-365/business/compare-all-microsoft-365-business-products-b?SilentAuth=1" TargetMode="External"/><Relationship Id="rId2" Type="http://schemas.openxmlformats.org/officeDocument/2006/relationships/hyperlink" Target="https://www.microsoft.com/de-de/microsoft-365/buy/compare-all-microsoft-365-products-b?market=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microsoft.com/de-de/microsoft-365/government/compare-office-365-government-plans?SilentAuth=1" TargetMode="External"/><Relationship Id="rId5" Type="http://schemas.openxmlformats.org/officeDocument/2006/relationships/hyperlink" Target="https://www.microsoft.com/de-de/microsoft-365/academic/compare-office-365-education-plans?market=de&amp;activetab=tab:primaryr1" TargetMode="External"/><Relationship Id="rId4" Type="http://schemas.openxmlformats.org/officeDocument/2006/relationships/hyperlink" Target="https://www.microsoft.com/de-de/microsoft-365/compare-microsoft-365-enterprise-plans?market=d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hyperlink" Target="https://cloud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u.alibabacloud.com/" TargetMode="External"/><Relationship Id="rId4" Type="http://schemas.openxmlformats.org/officeDocument/2006/relationships/hyperlink" Target="https://azure.microsoft.com/de-de/fre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-de/microsoft-365/roadmap?rtc=1&amp;filters=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zure.microsoft.com/de-de/pricing/calculato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icrosoft.com/de-de/microsoft-365/enterprise/office-365-e3?market=d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learn/certifications/" TargetMode="External"/><Relationship Id="rId2" Type="http://schemas.openxmlformats.org/officeDocument/2006/relationships/hyperlink" Target="https://www.microsoft.com/de-de/trust-center/privacy/gdpr-overview?SilentAuth=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zure.microsoft.com/en-gb/global-infrastructure/geographies/#geographie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86230F49-7FFF-4471-8A64-33B1F4CF1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nt">
            <a:extLst>
              <a:ext uri="{FF2B5EF4-FFF2-40B4-BE49-F238E27FC236}">
                <a16:creationId xmlns:a16="http://schemas.microsoft.com/office/drawing/2014/main" id="{ABCED6B1-E99D-4963-BCB1-2C5FC2B7E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5742" y="-8300"/>
            <a:ext cx="529625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4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4580597"/>
          </a:xfrm>
          <a:prstGeom prst="rect">
            <a:avLst/>
          </a:prstGeom>
          <a:ln>
            <a:noFill/>
          </a:ln>
          <a:effectLst>
            <a:outerShdw blurRad="596900" dist="381000" dir="8820000" sx="90000" sy="90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D0990F-2B4E-4933-B47E-CC41D9405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613" y="926047"/>
            <a:ext cx="5458051" cy="3331445"/>
          </a:xfrm>
        </p:spPr>
        <p:txBody>
          <a:bodyPr anchor="t">
            <a:normAutofit/>
          </a:bodyPr>
          <a:lstStyle/>
          <a:p>
            <a:pPr algn="ctr"/>
            <a:r>
              <a:rPr lang="de-DE" b="1" dirty="0"/>
              <a:t>Die Cloud</a:t>
            </a:r>
            <a:br>
              <a:rPr lang="de-DE" b="1" dirty="0"/>
            </a:br>
            <a:r>
              <a:rPr lang="de-DE" b="1" dirty="0"/>
              <a:t>D-Trust GmbH</a:t>
            </a:r>
            <a:endParaRPr lang="en-DE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221D4E-E90A-45AD-B6AC-BB0DBCDA0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499" y="4905318"/>
            <a:ext cx="5609447" cy="1148505"/>
          </a:xfrm>
        </p:spPr>
        <p:txBody>
          <a:bodyPr anchor="b">
            <a:normAutofit/>
          </a:bodyPr>
          <a:lstStyle/>
          <a:p>
            <a:r>
              <a:rPr lang="de-DE" dirty="0"/>
              <a:t>Willkommen zur RZ des Anbieters</a:t>
            </a:r>
            <a:endParaRPr lang="en-DE" dirty="0"/>
          </a:p>
        </p:txBody>
      </p:sp>
      <p:pic>
        <p:nvPicPr>
          <p:cNvPr id="40" name="Picture 3" descr="Nahaufnahme einer Platine">
            <a:extLst>
              <a:ext uri="{FF2B5EF4-FFF2-40B4-BE49-F238E27FC236}">
                <a16:creationId xmlns:a16="http://schemas.microsoft.com/office/drawing/2014/main" id="{B7EDA62E-8ED9-419D-A444-3DAD592FB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" r="20907"/>
          <a:stretch/>
        </p:blipFill>
        <p:spPr>
          <a:xfrm>
            <a:off x="6895742" y="-8302"/>
            <a:ext cx="5296257" cy="459719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297268-1B4B-4EAB-B8C5-91187E87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52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rollte Baupläne">
            <a:extLst>
              <a:ext uri="{FF2B5EF4-FFF2-40B4-BE49-F238E27FC236}">
                <a16:creationId xmlns:a16="http://schemas.microsoft.com/office/drawing/2014/main" id="{8C2727D0-D053-44B6-95A3-D61A43CD1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 b="14431"/>
          <a:stretch/>
        </p:blipFill>
        <p:spPr>
          <a:xfrm>
            <a:off x="20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E175F5-E6C6-49B0-AB0F-9BADEACD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79" y="558413"/>
            <a:ext cx="4755046" cy="21917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Pläne und Produktinhalt</a:t>
            </a:r>
          </a:p>
        </p:txBody>
      </p:sp>
    </p:spTree>
    <p:extLst>
      <p:ext uri="{BB962C8B-B14F-4D97-AF65-F5344CB8AC3E}">
        <p14:creationId xmlns:p14="http://schemas.microsoft.com/office/powerpoint/2010/main" val="128905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0DA14EE-D430-4876-B6F8-E0D3FE677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Abo – Microsoft 365 und Pläne</a:t>
            </a:r>
            <a:endParaRPr lang="en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0CE01A7-6143-4008-AB17-F488781A0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1"/>
            <a:ext cx="10380572" cy="293844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Privat Anwender ( Microsoft 365 Single und Microsoft 365 Family )</a:t>
            </a:r>
          </a:p>
          <a:p>
            <a:pPr marL="342900" indent="-342900">
              <a:buFontTx/>
              <a:buChar char="-"/>
            </a:pPr>
            <a:r>
              <a:rPr lang="de-DE" dirty="0"/>
              <a:t>Business ( Kleinunternehmen )</a:t>
            </a:r>
          </a:p>
          <a:p>
            <a:pPr marL="342900" indent="-342900">
              <a:buFontTx/>
              <a:buChar char="-"/>
            </a:pPr>
            <a:r>
              <a:rPr lang="de-DE" dirty="0"/>
              <a:t>M365 Enterprise Pläne ( Großunternehmen )</a:t>
            </a:r>
          </a:p>
          <a:p>
            <a:pPr marL="342900" indent="-342900">
              <a:buFontTx/>
              <a:buChar char="-"/>
            </a:pPr>
            <a:r>
              <a:rPr lang="de-DE" dirty="0"/>
              <a:t>Schulen und Vereine ( Office 365 anstatt Microsoft 365 )</a:t>
            </a:r>
          </a:p>
          <a:p>
            <a:pPr marL="342900" indent="-342900">
              <a:buFontTx/>
              <a:buChar char="-"/>
            </a:pPr>
            <a:r>
              <a:rPr lang="de-DE" dirty="0"/>
              <a:t>Behörden ( Office 365 </a:t>
            </a:r>
            <a:r>
              <a:rPr lang="de-DE" dirty="0" err="1"/>
              <a:t>Goverment</a:t>
            </a:r>
            <a:r>
              <a:rPr lang="de-DE" dirty="0"/>
              <a:t> 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7504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CAD73F-D64B-4B07-BF49-170C0AE8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70" y="372257"/>
            <a:ext cx="8752787" cy="611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0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8B1E1-895A-4806-9E48-B159731D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Microsoft 365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BA6EA2C-C870-4DCD-8BCB-E0CC2D4C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95" y="1920469"/>
            <a:ext cx="11709609" cy="4627103"/>
          </a:xfrm>
        </p:spPr>
      </p:pic>
    </p:spTree>
    <p:extLst>
      <p:ext uri="{BB962C8B-B14F-4D97-AF65-F5344CB8AC3E}">
        <p14:creationId xmlns:p14="http://schemas.microsoft.com/office/powerpoint/2010/main" val="188680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5BFA73-3636-4645-A852-32FE9431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86" y="806169"/>
            <a:ext cx="10979992" cy="55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42C094-FD98-4E4C-B989-AA168885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18" y="304528"/>
            <a:ext cx="11557261" cy="64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7904F6C-13E1-47C7-A62A-4C2FBDFD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333106"/>
            <a:ext cx="10039473" cy="643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7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4A143-6612-44F9-84C0-4F25A107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5755633"/>
          </a:xfrm>
        </p:spPr>
        <p:txBody>
          <a:bodyPr>
            <a:normAutofit fontScale="90000"/>
          </a:bodyPr>
          <a:lstStyle/>
          <a:p>
            <a:pPr marL="342900" indent="-342900">
              <a:buFontTx/>
              <a:buChar char="-"/>
            </a:pPr>
            <a:r>
              <a:rPr lang="de-DE" dirty="0"/>
              <a:t>Links:</a:t>
            </a:r>
            <a:br>
              <a:rPr lang="de-DE" dirty="0"/>
            </a:br>
            <a:br>
              <a:rPr lang="de-DE" sz="2000" dirty="0"/>
            </a:br>
            <a:r>
              <a:rPr lang="de-DE" sz="2000" dirty="0"/>
              <a:t>Privat Anwender ( Microsoft 365 Single und Microsoft 365 Family ):</a:t>
            </a:r>
            <a:br>
              <a:rPr lang="de-DE" sz="2000" dirty="0"/>
            </a:br>
            <a:r>
              <a:rPr lang="de-DE" sz="2000" dirty="0">
                <a:hlinkClick r:id="rId2"/>
              </a:rPr>
              <a:t>https://www.microsoft.com/de-de/microsoft-365/buy/compare-all-microsoft-365-products-b?market=de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Business ( Kleinunternehmen ):</a:t>
            </a:r>
            <a:br>
              <a:rPr lang="de-DE" sz="2000" dirty="0"/>
            </a:br>
            <a:r>
              <a:rPr lang="de-DE" sz="2000" dirty="0">
                <a:hlinkClick r:id="rId3"/>
              </a:rPr>
              <a:t>https://www.microsoft.com/de-de/microsoft-365/business/compare-all-microsoft-365-business-products-b?SilentAuth=1</a:t>
            </a:r>
            <a:r>
              <a:rPr lang="de-DE" sz="2000" dirty="0"/>
              <a:t> 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M365 Enterprise Pläne ( Großunternehmen ): </a:t>
            </a:r>
            <a:r>
              <a:rPr lang="de-DE" sz="2000" dirty="0">
                <a:hlinkClick r:id="rId4"/>
              </a:rPr>
              <a:t>https://www.microsoft.com/de-de/microsoft-365/compare-microsoft-365-enterprise-plans?market=de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Schulen und Vereine ( Office 365 anstatt Microsoft 365 ): </a:t>
            </a:r>
            <a:r>
              <a:rPr lang="de-DE" sz="2000" dirty="0">
                <a:hlinkClick r:id="rId5"/>
              </a:rPr>
              <a:t>https://www.microsoft.com/de-de/microsoft-365/academic/compare-office-365-education-plans?market=de&amp;activetab=tab:primaryr1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Office 365 </a:t>
            </a:r>
            <a:r>
              <a:rPr lang="de-DE" sz="2000" dirty="0" err="1"/>
              <a:t>Goverment</a:t>
            </a:r>
            <a:r>
              <a:rPr lang="de-DE" sz="2000" dirty="0"/>
              <a:t>: </a:t>
            </a:r>
            <a:r>
              <a:rPr lang="de-DE" sz="2000" dirty="0">
                <a:hlinkClick r:id="rId6"/>
              </a:rPr>
              <a:t>https://www.microsoft.com/de-de/microsoft-365/government/compare-office-365-government-plans?SilentAuth=1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5735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Video 28">
            <a:extLst>
              <a:ext uri="{FF2B5EF4-FFF2-40B4-BE49-F238E27FC236}">
                <a16:creationId xmlns:a16="http://schemas.microsoft.com/office/drawing/2014/main" id="{8408EDE1-9FEA-4CE9-88CB-FC66A4F1B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B6A926-5EE5-4118-95DD-B5EF0388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Microsoft Azure Pläne</a:t>
            </a:r>
          </a:p>
        </p:txBody>
      </p:sp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0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D146555-B1EA-47FE-915D-B2B0B273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9" y="490194"/>
            <a:ext cx="11088061" cy="418078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5FF60E7-0BE2-4B2A-9C18-362D1D0C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3" y="4335438"/>
            <a:ext cx="3532176" cy="24386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271950A-2D3A-4EB2-A12F-938DB8257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701" y="4335438"/>
            <a:ext cx="3505504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B6826-119A-4EE0-9E70-05AB3C32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Cloud Anbieter und Arten gibt es 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30D506-3CCF-407C-927E-87F877A1D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Anbieter von Cloud</a:t>
            </a:r>
          </a:p>
          <a:p>
            <a:pPr marL="342900" indent="-342900">
              <a:buFontTx/>
              <a:buChar char="-"/>
            </a:pPr>
            <a:r>
              <a:rPr lang="de-DE" dirty="0"/>
              <a:t>Google ( GCP – Google Cloud </a:t>
            </a:r>
            <a:r>
              <a:rPr lang="de-DE" dirty="0" err="1"/>
              <a:t>Platform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https://cloud.google.com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Amazon ( AWS – Amazon Web Service: </a:t>
            </a:r>
            <a:r>
              <a:rPr lang="de-DE" dirty="0">
                <a:hlinkClick r:id="rId3"/>
              </a:rPr>
              <a:t>https://aws.amazon.com</a:t>
            </a:r>
            <a:r>
              <a:rPr lang="de-DE" dirty="0"/>
              <a:t> )</a:t>
            </a:r>
          </a:p>
          <a:p>
            <a:pPr marL="342900" indent="-342900">
              <a:buFontTx/>
              <a:buChar char="-"/>
            </a:pPr>
            <a:r>
              <a:rPr lang="de-DE" dirty="0"/>
              <a:t>Microsoft Cloud ( Microsoft Azure: </a:t>
            </a:r>
            <a:r>
              <a:rPr lang="de-DE" dirty="0">
                <a:hlinkClick r:id="rId4"/>
              </a:rPr>
              <a:t>https://azure.microsoft.com/de-de/free/</a:t>
            </a:r>
            <a:r>
              <a:rPr lang="de-DE" dirty="0"/>
              <a:t> )</a:t>
            </a:r>
          </a:p>
          <a:p>
            <a:pPr marL="342900" indent="-342900">
              <a:buFontTx/>
              <a:buChar char="-"/>
            </a:pPr>
            <a:r>
              <a:rPr lang="de-DE" dirty="0"/>
              <a:t>Alibaba Cloud (</a:t>
            </a:r>
            <a:r>
              <a:rPr lang="de-DE" dirty="0">
                <a:hlinkClick r:id="rId5"/>
              </a:rPr>
              <a:t>https://eu.alibabacloud.com/</a:t>
            </a:r>
            <a:r>
              <a:rPr lang="de-DE" dirty="0"/>
              <a:t> )</a:t>
            </a:r>
          </a:p>
          <a:p>
            <a:pPr marL="342900" indent="-342900">
              <a:buFontTx/>
              <a:buChar char="-"/>
            </a:pPr>
            <a:r>
              <a:rPr lang="de-DE" dirty="0"/>
              <a:t>Viele Andere…</a:t>
            </a:r>
          </a:p>
          <a:p>
            <a:r>
              <a:rPr lang="de-DE" dirty="0"/>
              <a:t>Arten von Cloud: Private-, Public-, und Hybrid Cloud Lösungen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8783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86230F49-7FFF-4471-8A64-33B1F4CF1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nt">
            <a:extLst>
              <a:ext uri="{FF2B5EF4-FFF2-40B4-BE49-F238E27FC236}">
                <a16:creationId xmlns:a16="http://schemas.microsoft.com/office/drawing/2014/main" id="{ABCED6B1-E99D-4963-BCB1-2C5FC2B7E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5742" y="-8300"/>
            <a:ext cx="529625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4580597"/>
          </a:xfrm>
          <a:prstGeom prst="rect">
            <a:avLst/>
          </a:prstGeom>
          <a:ln>
            <a:noFill/>
          </a:ln>
          <a:effectLst>
            <a:outerShdw blurRad="596900" dist="381000" dir="8820000" sx="90000" sy="90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C0352F-E962-4579-AB61-AD07657D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8" y="295701"/>
            <a:ext cx="6696501" cy="396179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000" dirty="0"/>
              <a:t>Microsoft Azure</a:t>
            </a:r>
            <a:br>
              <a:rPr lang="en-US" sz="2000" dirty="0"/>
            </a:br>
            <a:r>
              <a:rPr lang="en-US" sz="2000" dirty="0"/>
              <a:t>Microsoft 365</a:t>
            </a:r>
            <a:br>
              <a:rPr lang="en-US" sz="2000" dirty="0"/>
            </a:br>
            <a:r>
              <a:rPr lang="en-US" sz="2000" dirty="0"/>
              <a:t>Office 365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Testumgebung</a:t>
            </a:r>
            <a:r>
              <a:rPr lang="en-US" sz="2000" dirty="0"/>
              <a:t> ( Tenant ) </a:t>
            </a:r>
            <a:r>
              <a:rPr lang="en-US" sz="2000" dirty="0" err="1"/>
              <a:t>möglich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Microsoft Azure</a:t>
            </a:r>
            <a:br>
              <a:rPr lang="en-US" sz="2000" dirty="0"/>
            </a:br>
            <a:r>
              <a:rPr lang="en-US" sz="2000" dirty="0"/>
              <a:t>Microsoft 365</a:t>
            </a:r>
            <a:br>
              <a:rPr lang="en-US" sz="2000" dirty="0"/>
            </a:br>
            <a:r>
              <a:rPr lang="en-US" sz="2000" dirty="0"/>
              <a:t> - </a:t>
            </a:r>
            <a:r>
              <a:rPr lang="en-US" sz="2000" dirty="0" err="1"/>
              <a:t>Testumgebung</a:t>
            </a:r>
            <a:r>
              <a:rPr lang="en-US" sz="2000" dirty="0"/>
              <a:t> ( Tenant ) </a:t>
            </a:r>
            <a:r>
              <a:rPr lang="en-US" sz="2000" dirty="0" err="1"/>
              <a:t>möglich</a:t>
            </a:r>
            <a:r>
              <a:rPr lang="en-US" sz="2000" dirty="0"/>
              <a:t> </a:t>
            </a:r>
            <a:r>
              <a:rPr lang="en-US" sz="2000" dirty="0" err="1"/>
              <a:t>mit</a:t>
            </a:r>
            <a:r>
              <a:rPr lang="en-US" sz="2000" dirty="0"/>
              <a:t> </a:t>
            </a:r>
            <a:r>
              <a:rPr lang="en-US" sz="2000" dirty="0" err="1"/>
              <a:t>Eingabe</a:t>
            </a:r>
            <a:r>
              <a:rPr lang="en-US" sz="2000" dirty="0"/>
              <a:t> der </a:t>
            </a:r>
            <a:r>
              <a:rPr lang="en-US" sz="2000" dirty="0" err="1"/>
              <a:t>Kreditkarte</a:t>
            </a:r>
            <a:br>
              <a:rPr lang="en-US" sz="2000" dirty="0"/>
            </a:br>
            <a:r>
              <a:rPr lang="en-US" sz="2000" dirty="0"/>
              <a:t> - </a:t>
            </a:r>
            <a:r>
              <a:rPr lang="en-US" sz="2000" dirty="0" err="1"/>
              <a:t>mit</a:t>
            </a:r>
            <a:r>
              <a:rPr lang="en-US" sz="2000" dirty="0"/>
              <a:t> </a:t>
            </a:r>
            <a:r>
              <a:rPr lang="en-US" sz="2000" dirty="0" err="1"/>
              <a:t>verschiedene</a:t>
            </a:r>
            <a:r>
              <a:rPr lang="en-US" sz="2000" dirty="0"/>
              <a:t> </a:t>
            </a:r>
            <a:r>
              <a:rPr lang="en-US" sz="2000" dirty="0" err="1"/>
              <a:t>Zahlungsmöglichkeiten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Test-Tenant:</a:t>
            </a:r>
            <a:br>
              <a:rPr lang="en-US" sz="2000" dirty="0"/>
            </a:br>
            <a:r>
              <a:rPr lang="en-US" sz="2000" dirty="0"/>
              <a:t>- bis </a:t>
            </a:r>
            <a:r>
              <a:rPr lang="en-US" sz="2000" dirty="0" err="1"/>
              <a:t>zur</a:t>
            </a:r>
            <a:r>
              <a:rPr lang="en-US" sz="2000" dirty="0"/>
              <a:t> 30 + 30 </a:t>
            </a:r>
            <a:r>
              <a:rPr lang="en-US" sz="2000" dirty="0" err="1"/>
              <a:t>Tagen</a:t>
            </a:r>
            <a:r>
              <a:rPr lang="en-US" sz="2000" dirty="0"/>
              <a:t> </a:t>
            </a:r>
            <a:r>
              <a:rPr lang="en-US" sz="2000" dirty="0" err="1"/>
              <a:t>Testumgebung</a:t>
            </a:r>
            <a:r>
              <a:rPr lang="en-US" sz="2000" dirty="0"/>
              <a:t> </a:t>
            </a:r>
            <a:r>
              <a:rPr lang="en-US" sz="2000" dirty="0" err="1"/>
              <a:t>kostenlos</a:t>
            </a:r>
            <a:r>
              <a:rPr lang="en-US" sz="2000" dirty="0"/>
              <a:t> </a:t>
            </a:r>
            <a:r>
              <a:rPr lang="en-US" sz="2000" dirty="0" err="1"/>
              <a:t>testbar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kündbar</a:t>
            </a:r>
            <a:r>
              <a:rPr lang="en-US" sz="2000" dirty="0"/>
              <a:t> = 30 </a:t>
            </a:r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Tage</a:t>
            </a:r>
            <a:br>
              <a:rPr lang="en-US" sz="2000" dirty="0"/>
            </a:br>
            <a:r>
              <a:rPr lang="en-US" sz="2000" dirty="0"/>
              <a:t>- 25 User </a:t>
            </a:r>
            <a:r>
              <a:rPr lang="en-US" sz="2000" dirty="0" err="1"/>
              <a:t>Lizenzen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8AAD5-F248-40D4-AA78-60E315588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99" r="3" b="3"/>
          <a:stretch/>
        </p:blipFill>
        <p:spPr>
          <a:xfrm>
            <a:off x="6895742" y="-8302"/>
            <a:ext cx="5296257" cy="45971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297268-1B4B-4EAB-B8C5-91187E87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227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06643-81A9-4D52-AFA1-EB8F919CD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9" b="1"/>
          <a:stretch/>
        </p:blipFill>
        <p:spPr>
          <a:xfrm>
            <a:off x="4733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C9EF84-B8CF-466F-AA57-E27D95939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0602" y="504334"/>
            <a:ext cx="5637229" cy="791852"/>
          </a:xfrm>
        </p:spPr>
        <p:txBody>
          <a:bodyPr anchor="b">
            <a:normAutofit fontScale="90000"/>
          </a:bodyPr>
          <a:lstStyle/>
          <a:p>
            <a:r>
              <a:rPr lang="de-DE" dirty="0">
                <a:solidFill>
                  <a:srgbClr val="FFFFFF"/>
                </a:solidFill>
              </a:rPr>
              <a:t>Produktvergleich</a:t>
            </a:r>
            <a:endParaRPr lang="en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44A70A-EC19-43EB-A5BF-B4C4F2407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0601" y="3087277"/>
            <a:ext cx="5637229" cy="3431803"/>
          </a:xfrm>
        </p:spPr>
        <p:txBody>
          <a:bodyPr anchor="t">
            <a:normAutofit fontScale="92500" lnSpcReduction="20000"/>
          </a:bodyPr>
          <a:lstStyle/>
          <a:p>
            <a:r>
              <a:rPr lang="de-DE" dirty="0">
                <a:solidFill>
                  <a:srgbClr val="FFFFFF"/>
                </a:solidFill>
              </a:rPr>
              <a:t>Roadmap: </a:t>
            </a:r>
            <a:r>
              <a:rPr lang="de-DE" dirty="0">
                <a:solidFill>
                  <a:srgbClr val="FFFFFF"/>
                </a:solidFill>
                <a:hlinkClick r:id="rId3"/>
              </a:rPr>
              <a:t>https://www.microsoft.com/de-de/microsoft-365/roadmap?rtc=1&amp;filters=</a:t>
            </a:r>
            <a:r>
              <a:rPr lang="de-DE" dirty="0">
                <a:solidFill>
                  <a:srgbClr val="FFFFFF"/>
                </a:solidFill>
              </a:rPr>
              <a:t> </a:t>
            </a:r>
          </a:p>
          <a:p>
            <a:r>
              <a:rPr lang="de-DE" dirty="0">
                <a:solidFill>
                  <a:srgbClr val="FFFFFF"/>
                </a:solidFill>
              </a:rPr>
              <a:t>Was beinhalten die Pläne ???</a:t>
            </a:r>
          </a:p>
          <a:p>
            <a:r>
              <a:rPr lang="de-DE" dirty="0">
                <a:solidFill>
                  <a:srgbClr val="FFFFFF"/>
                </a:solidFill>
              </a:rPr>
              <a:t> - diverse Admin Center die auf Microsoft Azure basieren</a:t>
            </a:r>
          </a:p>
          <a:p>
            <a:r>
              <a:rPr lang="de-DE" dirty="0">
                <a:solidFill>
                  <a:srgbClr val="FFFFFF"/>
                </a:solidFill>
              </a:rPr>
              <a:t> </a:t>
            </a:r>
          </a:p>
          <a:p>
            <a:r>
              <a:rPr lang="de-DE" dirty="0">
                <a:solidFill>
                  <a:srgbClr val="FFFFFF"/>
                </a:solidFill>
              </a:rPr>
              <a:t>Preis-</a:t>
            </a:r>
            <a:r>
              <a:rPr lang="de-DE" dirty="0" err="1">
                <a:solidFill>
                  <a:srgbClr val="FFFFFF"/>
                </a:solidFill>
              </a:rPr>
              <a:t>Calculator</a:t>
            </a:r>
            <a:r>
              <a:rPr lang="de-DE" dirty="0">
                <a:solidFill>
                  <a:srgbClr val="FFFFFF"/>
                </a:solidFill>
              </a:rPr>
              <a:t>: </a:t>
            </a:r>
            <a:r>
              <a:rPr lang="de-DE" dirty="0">
                <a:solidFill>
                  <a:srgbClr val="FFFFFF"/>
                </a:solidFill>
                <a:hlinkClick r:id="rId4"/>
              </a:rPr>
              <a:t>https://azure.microsoft.com/de-de/pricing/calculator/</a:t>
            </a:r>
            <a:endParaRPr lang="de-DE" dirty="0">
              <a:solidFill>
                <a:srgbClr val="FFFFFF"/>
              </a:solidFill>
            </a:endParaRPr>
          </a:p>
          <a:p>
            <a:endParaRPr lang="en-DE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850E76AC-1F40-457B-8621-3C8C2575B191}"/>
              </a:ext>
            </a:extLst>
          </p:cNvPr>
          <p:cNvSpPr txBox="1"/>
          <p:nvPr/>
        </p:nvSpPr>
        <p:spPr>
          <a:xfrm>
            <a:off x="175359" y="57647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https://www.microsoft.com/de-de/microsoft-365/enterprise/office-365-e3?market=de</a:t>
            </a:r>
            <a:r>
              <a:rPr lang="de-DE" dirty="0"/>
              <a:t> </a:t>
            </a:r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B417FE-0F8F-44F3-AD57-506ABACD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26" y="212360"/>
            <a:ext cx="10257409" cy="29786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7BDDAE5-B96B-4363-A025-66B555804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41" y="2653050"/>
            <a:ext cx="6809060" cy="391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49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098FE6D-7262-4839-92B0-81ABB0881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C6B8F-E43C-4DEA-8DC1-DACD4132E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r="7923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37879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2791DE-B860-4F4E-9B7C-464A3789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4831307"/>
            <a:ext cx="5474257" cy="18151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Admin-Center</a:t>
            </a:r>
            <a:endParaRPr lang="en-US" sz="36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139813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1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E09695C-95F5-426C-B0DF-F7527515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3" y="218797"/>
            <a:ext cx="11486561" cy="64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DB530-560D-45F1-A4BA-8B49AED7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98" y="895547"/>
            <a:ext cx="4582492" cy="7093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 err="1"/>
              <a:t>Arten</a:t>
            </a:r>
            <a:r>
              <a:rPr lang="en-US" sz="4800" dirty="0"/>
              <a:t> von Cloud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D8B4CEA8-1BDC-4F02-A182-02AA2B70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038" y="1312811"/>
            <a:ext cx="4711764" cy="4813155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4D3D9EA6-D92A-468C-951A-B2C5FB739ADE}"/>
              </a:ext>
            </a:extLst>
          </p:cNvPr>
          <p:cNvSpPr txBox="1">
            <a:spLocks/>
          </p:cNvSpPr>
          <p:nvPr/>
        </p:nvSpPr>
        <p:spPr>
          <a:xfrm>
            <a:off x="202676" y="2554664"/>
            <a:ext cx="5703217" cy="368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Private Cloud</a:t>
            </a:r>
          </a:p>
          <a:p>
            <a:r>
              <a:rPr lang="en-US" sz="2400" dirty="0"/>
              <a:t> - Berliner Cloud </a:t>
            </a:r>
          </a:p>
          <a:p>
            <a:r>
              <a:rPr lang="en-US" sz="2400" dirty="0"/>
              <a:t>	</a:t>
            </a:r>
            <a:r>
              <a:rPr lang="en-US" sz="1200" dirty="0"/>
              <a:t>Aufbau </a:t>
            </a:r>
            <a:r>
              <a:rPr lang="en-US" sz="1200" dirty="0" err="1"/>
              <a:t>einer</a:t>
            </a:r>
            <a:r>
              <a:rPr lang="en-US" sz="1200" dirty="0"/>
              <a:t> IT-</a:t>
            </a:r>
            <a:r>
              <a:rPr lang="en-US" sz="1200" dirty="0" err="1"/>
              <a:t>Landschaft</a:t>
            </a:r>
            <a:r>
              <a:rPr lang="en-US" sz="1200" dirty="0"/>
              <a:t>  &amp; </a:t>
            </a:r>
            <a:r>
              <a:rPr lang="en-US" sz="1200" dirty="0" err="1"/>
              <a:t>Kundenanbindung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Hybrid Cloud</a:t>
            </a:r>
          </a:p>
          <a:p>
            <a:r>
              <a:rPr lang="en-US" sz="2400" dirty="0"/>
              <a:t> - On-Premise + Cloud</a:t>
            </a:r>
          </a:p>
          <a:p>
            <a:endParaRPr lang="en-US" sz="2400" dirty="0"/>
          </a:p>
          <a:p>
            <a:r>
              <a:rPr lang="en-US" sz="2400" dirty="0"/>
              <a:t>Public Cloud</a:t>
            </a:r>
          </a:p>
          <a:p>
            <a:r>
              <a:rPr lang="en-US" sz="2400" dirty="0"/>
              <a:t> - Microsoft Azure ( </a:t>
            </a:r>
            <a:r>
              <a:rPr lang="en-US" sz="2400" dirty="0" err="1"/>
              <a:t>öffentlich</a:t>
            </a:r>
            <a:r>
              <a:rPr lang="en-US" sz="2400" dirty="0"/>
              <a:t> </a:t>
            </a:r>
            <a:r>
              <a:rPr lang="en-US" sz="2400" dirty="0" err="1"/>
              <a:t>zugänglich</a:t>
            </a:r>
            <a:r>
              <a:rPr lang="en-US" sz="24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26763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6B009-0F1F-4C13-AFA7-12C9BF81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Zertifizierungen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63DAC2-6FFF-4949-872F-B93A9E561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597625"/>
            <a:ext cx="5045281" cy="4013124"/>
          </a:xfrm>
        </p:spPr>
        <p:txBody>
          <a:bodyPr>
            <a:normAutofit fontScale="70000" lnSpcReduction="20000"/>
          </a:bodyPr>
          <a:lstStyle/>
          <a:p>
            <a:endParaRPr lang="de-DE" dirty="0"/>
          </a:p>
          <a:p>
            <a:r>
              <a:rPr lang="de-DE" dirty="0"/>
              <a:t>DSGVO – Datenschutz:</a:t>
            </a:r>
          </a:p>
          <a:p>
            <a:r>
              <a:rPr lang="de-DE" sz="1900" dirty="0">
                <a:hlinkClick r:id="rId2"/>
              </a:rPr>
              <a:t>https://www.microsoft.com/de-de/trust-center/privacy/gdpr-overview?SilentAuth=1</a:t>
            </a:r>
            <a:endParaRPr lang="de-DE" sz="1900" dirty="0"/>
          </a:p>
          <a:p>
            <a:endParaRPr lang="de-DE" dirty="0"/>
          </a:p>
          <a:p>
            <a:r>
              <a:rPr lang="de-DE" dirty="0"/>
              <a:t>Azure Schulungen:</a:t>
            </a:r>
          </a:p>
          <a:p>
            <a:r>
              <a:rPr lang="de-DE" dirty="0"/>
              <a:t> - Microsoft Virtual Training Days</a:t>
            </a:r>
          </a:p>
          <a:p>
            <a:r>
              <a:rPr lang="de-DE" dirty="0"/>
              <a:t> - Microsoft Zertifizierungen</a:t>
            </a:r>
          </a:p>
          <a:p>
            <a:pPr algn="r"/>
            <a:r>
              <a:rPr lang="de-DE" dirty="0"/>
              <a:t> </a:t>
            </a:r>
            <a:r>
              <a:rPr lang="de-DE" sz="1300" dirty="0">
                <a:hlinkClick r:id="rId3"/>
              </a:rPr>
              <a:t>https://docs.microsoft.com/de-de/learn/certifications/</a:t>
            </a:r>
            <a:endParaRPr lang="de-DE" sz="1300" dirty="0"/>
          </a:p>
          <a:p>
            <a:pPr algn="r"/>
            <a:r>
              <a:rPr lang="de-DE" sz="1300" dirty="0"/>
              <a:t>AZ-900, AZ-104, AZ-500, AZ-800, AZ-801, AZ-140</a:t>
            </a:r>
          </a:p>
          <a:p>
            <a:pPr algn="r"/>
            <a:r>
              <a:rPr lang="de-DE" sz="1300" dirty="0"/>
              <a:t>MS-900, MS-100, MS-700, MS-203 </a:t>
            </a:r>
          </a:p>
          <a:p>
            <a:pPr algn="r"/>
            <a:r>
              <a:rPr lang="de-DE" sz="1300" dirty="0"/>
              <a:t>MD-100, MD-101</a:t>
            </a:r>
          </a:p>
          <a:p>
            <a:pPr algn="r"/>
            <a:r>
              <a:rPr lang="de-DE" sz="1300" dirty="0"/>
              <a:t>SC-900, SC-300, SC-400</a:t>
            </a:r>
          </a:p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AD3D69-A277-4AF2-BA4F-032828F4E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999374" cy="3913288"/>
          </a:xfrm>
        </p:spPr>
        <p:txBody>
          <a:bodyPr>
            <a:normAutofit fontScale="70000" lnSpcReduction="20000"/>
          </a:bodyPr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40108B-BD7B-4A77-BD62-AAB70A4C0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69" y="2492992"/>
            <a:ext cx="6121797" cy="42944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AD14D24-BECC-48FF-92ED-5E0728581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66" y="555008"/>
            <a:ext cx="5879855" cy="30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8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C911E7-639D-41D5-9938-7BE19BB3B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de-DE" dirty="0"/>
              <a:t>Geographien &amp; </a:t>
            </a:r>
            <a:r>
              <a:rPr lang="de-DE" dirty="0" err="1"/>
              <a:t>Regions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7132C9-5983-4E44-9609-FD29B6434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569006" cy="2359114"/>
          </a:xfrm>
        </p:spPr>
        <p:txBody>
          <a:bodyPr anchor="b">
            <a:normAutofit/>
          </a:bodyPr>
          <a:lstStyle/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8641C-E7B1-48D6-84F0-D302F3957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" b="9799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8504F2EC-20BB-4AF6-B766-FA93CBE4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79" y="3809506"/>
            <a:ext cx="5359176" cy="26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E4BDC-4DF8-413A-96B7-7C158F46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Unterteilung der globalen Infrastruktur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5860E-3FA5-4E64-885C-08F8727057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Geographisch</a:t>
            </a:r>
          </a:p>
          <a:p>
            <a:r>
              <a:rPr lang="de-DE" dirty="0"/>
              <a:t>Regional</a:t>
            </a:r>
          </a:p>
          <a:p>
            <a:r>
              <a:rPr lang="de-DE" dirty="0"/>
              <a:t> - West oder Ost</a:t>
            </a:r>
          </a:p>
          <a:p>
            <a:r>
              <a:rPr lang="de-DE" dirty="0"/>
              <a:t>Standorte – RZ mit HA</a:t>
            </a:r>
          </a:p>
          <a:p>
            <a:pPr marL="342900" indent="-342900">
              <a:buFontTx/>
              <a:buChar char="-"/>
            </a:pPr>
            <a:r>
              <a:rPr lang="de-DE" dirty="0"/>
              <a:t>Verfügbarkeit der Dienste</a:t>
            </a:r>
          </a:p>
          <a:p>
            <a:pPr marL="342900" indent="-342900">
              <a:buFontTx/>
              <a:buChar char="-"/>
            </a:pPr>
            <a:r>
              <a:rPr lang="de-DE" dirty="0"/>
              <a:t>Hauptdienste – wie AAD</a:t>
            </a:r>
          </a:p>
          <a:p>
            <a:pPr marL="342900" indent="-342900">
              <a:buFontTx/>
              <a:buChar char="-"/>
            </a:pPr>
            <a:r>
              <a:rPr lang="de-DE" dirty="0"/>
              <a:t>SLA und Garantie – Support</a:t>
            </a:r>
          </a:p>
          <a:p>
            <a:pPr marL="342900" indent="-342900">
              <a:buFontTx/>
              <a:buChar char="-"/>
            </a:pPr>
            <a:r>
              <a:rPr lang="de-DE" dirty="0"/>
              <a:t>Daten</a:t>
            </a:r>
          </a:p>
          <a:p>
            <a:endParaRPr lang="en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5C10AE-3923-43E8-96A8-A36EF43D7E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Links:</a:t>
            </a:r>
          </a:p>
          <a:p>
            <a:r>
              <a:rPr lang="de-DE" dirty="0"/>
              <a:t> - </a:t>
            </a:r>
            <a:r>
              <a:rPr lang="de-DE" dirty="0">
                <a:hlinkClick r:id="rId2"/>
              </a:rPr>
              <a:t>https://azure.microsoft.com/en-gb/global-infrastructure/geographies/#geographies</a:t>
            </a:r>
            <a:endParaRPr lang="de-DE" dirty="0"/>
          </a:p>
          <a:p>
            <a:endParaRPr lang="en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9C361BA-B6C5-4E7C-9D54-33D05295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21" y="4002093"/>
            <a:ext cx="4749421" cy="26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D5D348D-1AB1-470C-B35B-00BD1855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00" y="730576"/>
            <a:ext cx="11567061" cy="55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2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3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3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3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39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8CA12-21DC-4B16-8565-F5BED04AC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19" r="1" b="6243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81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D27C9F-59AA-426B-A1D0-81DF13C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549597"/>
            <a:ext cx="4501057" cy="2483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Dienste</a:t>
            </a:r>
            <a:r>
              <a:rPr lang="en-US" sz="4800" dirty="0">
                <a:solidFill>
                  <a:srgbClr val="FFFFFF"/>
                </a:solidFill>
              </a:rPr>
              <a:t> und </a:t>
            </a:r>
            <a:r>
              <a:rPr lang="en-US" sz="4800" dirty="0" err="1">
                <a:solidFill>
                  <a:srgbClr val="FFFFFF"/>
                </a:solidFill>
              </a:rPr>
              <a:t>Produkt</a:t>
            </a:r>
            <a:r>
              <a:rPr lang="en-US" sz="4800" dirty="0">
                <a:solidFill>
                  <a:srgbClr val="FFFFFF"/>
                </a:solidFill>
              </a:rPr>
              <a:t> Palette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49643F-B9C7-44E4-9D3A-5836BAD62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58" y="4237630"/>
            <a:ext cx="4501056" cy="1653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Microsoft Azure</a:t>
            </a:r>
          </a:p>
          <a:p>
            <a:r>
              <a:rPr lang="en-US" dirty="0">
                <a:solidFill>
                  <a:srgbClr val="FFFFFF"/>
                </a:solidFill>
              </a:rPr>
              <a:t>Microsoft 365</a:t>
            </a:r>
          </a:p>
          <a:p>
            <a:r>
              <a:rPr lang="en-US" dirty="0">
                <a:solidFill>
                  <a:srgbClr val="FFFFFF"/>
                </a:solidFill>
              </a:rPr>
              <a:t>Office 365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2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B3397A-BA0B-4203-A561-71DDA35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Dienste und Produktpalette</a:t>
            </a: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78FEC67-AC5E-402A-85AE-BCD5AD13B8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Iaas</a:t>
            </a:r>
            <a:r>
              <a:rPr lang="de-DE" dirty="0"/>
              <a:t> - Alle Dienste von Microsoft Azure</a:t>
            </a:r>
          </a:p>
          <a:p>
            <a:r>
              <a:rPr lang="de-DE" sz="1300" dirty="0"/>
              <a:t>Virtualisierung, Netzwerk, Skalierung, Kostenregulierung, Flexibilität, Sicherheit, Loss </a:t>
            </a:r>
            <a:r>
              <a:rPr lang="de-DE" sz="1300" dirty="0" err="1"/>
              <a:t>Prevention</a:t>
            </a:r>
            <a:r>
              <a:rPr lang="de-DE" sz="1300" dirty="0"/>
              <a:t>…</a:t>
            </a:r>
          </a:p>
          <a:p>
            <a:r>
              <a:rPr lang="de-DE" dirty="0"/>
              <a:t>Paas - Alle Microsoft 365 Dienste basieren auf Microsoft Azure</a:t>
            </a:r>
          </a:p>
          <a:p>
            <a:r>
              <a:rPr lang="de-DE" sz="1100" dirty="0"/>
              <a:t>Autopilot, </a:t>
            </a:r>
            <a:r>
              <a:rPr lang="de-DE" sz="1100" dirty="0" err="1"/>
              <a:t>Endpoint</a:t>
            </a:r>
            <a:r>
              <a:rPr lang="de-DE" sz="1100" dirty="0"/>
              <a:t>-Manager / Intune, Microsoft Compliance Center, Health-Center</a:t>
            </a:r>
          </a:p>
          <a:p>
            <a:r>
              <a:rPr lang="de-DE" dirty="0"/>
              <a:t>Saas – Alle Office 365 Dienste basieren auf Microsoft 365</a:t>
            </a:r>
          </a:p>
          <a:p>
            <a:r>
              <a:rPr lang="de-DE" sz="1100" dirty="0"/>
              <a:t>Microsoft Admin Center</a:t>
            </a:r>
          </a:p>
          <a:p>
            <a:endParaRPr lang="en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51E27F-A3F8-4169-B3B4-59BC2EDFD3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Voraussetzungen:</a:t>
            </a:r>
          </a:p>
          <a:p>
            <a:r>
              <a:rPr lang="de-DE" dirty="0"/>
              <a:t> - Microsoft Account</a:t>
            </a:r>
          </a:p>
          <a:p>
            <a:r>
              <a:rPr lang="de-DE" sz="1500" dirty="0"/>
              <a:t>       Geschäftskonto / Arbeitskonto, Privates Konto - VLSC</a:t>
            </a:r>
          </a:p>
          <a:p>
            <a:r>
              <a:rPr lang="de-DE" dirty="0"/>
              <a:t> - Microsoft </a:t>
            </a:r>
            <a:r>
              <a:rPr lang="de-DE" dirty="0" err="1"/>
              <a:t>Tenant</a:t>
            </a:r>
            <a:endParaRPr lang="de-DE" dirty="0"/>
          </a:p>
          <a:p>
            <a:r>
              <a:rPr lang="de-DE" dirty="0"/>
              <a:t> 	</a:t>
            </a:r>
            <a:r>
              <a:rPr lang="de-DE" sz="1500" dirty="0"/>
              <a:t>companyname.onmicrosoft.com / domain.com</a:t>
            </a:r>
          </a:p>
          <a:p>
            <a:r>
              <a:rPr lang="de-DE" dirty="0"/>
              <a:t> - </a:t>
            </a:r>
            <a:r>
              <a:rPr lang="de-DE" dirty="0" err="1"/>
              <a:t>Subscription</a:t>
            </a:r>
            <a:r>
              <a:rPr lang="de-DE" dirty="0"/>
              <a:t> / Abo</a:t>
            </a:r>
          </a:p>
          <a:p>
            <a:r>
              <a:rPr lang="de-DE" sz="1500" dirty="0"/>
              <a:t>	Free / Premium 1 / Premium 2 oder weiter Abo</a:t>
            </a:r>
            <a:endParaRPr lang="en-DE" sz="1500" dirty="0"/>
          </a:p>
        </p:txBody>
      </p:sp>
    </p:spTree>
    <p:extLst>
      <p:ext uri="{BB962C8B-B14F-4D97-AF65-F5344CB8AC3E}">
        <p14:creationId xmlns:p14="http://schemas.microsoft.com/office/powerpoint/2010/main" val="887892744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DarkSeedLeftStep">
      <a:dk1>
        <a:srgbClr val="000000"/>
      </a:dk1>
      <a:lt1>
        <a:srgbClr val="FFFFFF"/>
      </a:lt1>
      <a:dk2>
        <a:srgbClr val="213B32"/>
      </a:dk2>
      <a:lt2>
        <a:srgbClr val="E8E2E2"/>
      </a:lt2>
      <a:accent1>
        <a:srgbClr val="21B1BC"/>
      </a:accent1>
      <a:accent2>
        <a:srgbClr val="14B87F"/>
      </a:accent2>
      <a:accent3>
        <a:srgbClr val="21BA45"/>
      </a:accent3>
      <a:accent4>
        <a:srgbClr val="32BA14"/>
      </a:accent4>
      <a:accent5>
        <a:srgbClr val="77B220"/>
      </a:accent5>
      <a:accent6>
        <a:srgbClr val="A7A512"/>
      </a:accent6>
      <a:hlink>
        <a:srgbClr val="588F2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Office PowerPoint</Application>
  <PresentationFormat>Breitbild</PresentationFormat>
  <Paragraphs>82</Paragraphs>
  <Slides>24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7" baseType="lpstr">
      <vt:lpstr>Arial</vt:lpstr>
      <vt:lpstr>Bierstadt</vt:lpstr>
      <vt:lpstr>BevelVTI</vt:lpstr>
      <vt:lpstr>Die Cloud D-Trust GmbH</vt:lpstr>
      <vt:lpstr>Welche Cloud Anbieter und Arten gibt es ?</vt:lpstr>
      <vt:lpstr>Arten von Cloud</vt:lpstr>
      <vt:lpstr>Zertifizierungen</vt:lpstr>
      <vt:lpstr>Geographien &amp; Regions</vt:lpstr>
      <vt:lpstr>Unterteilung der globalen Infrastruktur</vt:lpstr>
      <vt:lpstr>PowerPoint-Präsentation</vt:lpstr>
      <vt:lpstr>Dienste und Produkt Palette</vt:lpstr>
      <vt:lpstr>Dienste und Produktpalette</vt:lpstr>
      <vt:lpstr>Pläne und Produktinhalt</vt:lpstr>
      <vt:lpstr>Abo – Microsoft 365 und Pläne</vt:lpstr>
      <vt:lpstr>PowerPoint-Präsentation</vt:lpstr>
      <vt:lpstr>Microsoft 365</vt:lpstr>
      <vt:lpstr>PowerPoint-Präsentation</vt:lpstr>
      <vt:lpstr>PowerPoint-Präsentation</vt:lpstr>
      <vt:lpstr>PowerPoint-Präsentation</vt:lpstr>
      <vt:lpstr>Links:  Privat Anwender ( Microsoft 365 Single und Microsoft 365 Family ): https://www.microsoft.com/de-de/microsoft-365/buy/compare-all-microsoft-365-products-b?market=de  Business ( Kleinunternehmen ): https://www.microsoft.com/de-de/microsoft-365/business/compare-all-microsoft-365-business-products-b?SilentAuth=1   M365 Enterprise Pläne ( Großunternehmen ): https://www.microsoft.com/de-de/microsoft-365/compare-microsoft-365-enterprise-plans?market=de  Schulen und Vereine ( Office 365 anstatt Microsoft 365 ): https://www.microsoft.com/de-de/microsoft-365/academic/compare-office-365-education-plans?market=de&amp;activetab=tab:primaryr1  Office 365 Goverment: https://www.microsoft.com/de-de/microsoft-365/government/compare-office-365-government-plans?SilentAuth=1</vt:lpstr>
      <vt:lpstr>Microsoft Azure Pläne</vt:lpstr>
      <vt:lpstr>PowerPoint-Präsentation</vt:lpstr>
      <vt:lpstr>Microsoft Azure Microsoft 365 Office 365 - Testumgebung ( Tenant ) möglich  Microsoft Azure Microsoft 365  - Testumgebung ( Tenant ) möglich mit Eingabe der Kreditkarte  - mit verschiedene Zahlungsmöglichkeiten   Test-Tenant: - bis zur 30 + 30 Tagen Testumgebung kostenlos testbar  - kündbar = 30 weitere Tage - 25 User Lizenzen</vt:lpstr>
      <vt:lpstr>Produktvergleich</vt:lpstr>
      <vt:lpstr>PowerPoint-Präsentation</vt:lpstr>
      <vt:lpstr>Admin-Center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Cloud D-Trust GmbH</dc:title>
  <dc:creator>Abdullah Akten</dc:creator>
  <cp:lastModifiedBy>Abdullah Akten</cp:lastModifiedBy>
  <cp:revision>8</cp:revision>
  <dcterms:created xsi:type="dcterms:W3CDTF">2022-01-21T13:01:41Z</dcterms:created>
  <dcterms:modified xsi:type="dcterms:W3CDTF">2022-01-25T21:28:31Z</dcterms:modified>
</cp:coreProperties>
</file>